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62"/>
  </p:notesMasterIdLst>
  <p:sldIdLst>
    <p:sldId id="257" r:id="rId2"/>
    <p:sldId id="456" r:id="rId3"/>
    <p:sldId id="459" r:id="rId4"/>
    <p:sldId id="469" r:id="rId5"/>
    <p:sldId id="470" r:id="rId6"/>
    <p:sldId id="471" r:id="rId7"/>
    <p:sldId id="472" r:id="rId8"/>
    <p:sldId id="473" r:id="rId9"/>
    <p:sldId id="475" r:id="rId10"/>
    <p:sldId id="476" r:id="rId11"/>
    <p:sldId id="463" r:id="rId12"/>
    <p:sldId id="477" r:id="rId13"/>
    <p:sldId id="478" r:id="rId14"/>
    <p:sldId id="479" r:id="rId15"/>
    <p:sldId id="464" r:id="rId16"/>
    <p:sldId id="460" r:id="rId17"/>
    <p:sldId id="461" r:id="rId18"/>
    <p:sldId id="480" r:id="rId19"/>
    <p:sldId id="481" r:id="rId20"/>
    <p:sldId id="482" r:id="rId21"/>
    <p:sldId id="483" r:id="rId22"/>
    <p:sldId id="484" r:id="rId23"/>
    <p:sldId id="486" r:id="rId24"/>
    <p:sldId id="465" r:id="rId25"/>
    <p:sldId id="487" r:id="rId26"/>
    <p:sldId id="488" r:id="rId27"/>
    <p:sldId id="489" r:id="rId28"/>
    <p:sldId id="490" r:id="rId29"/>
    <p:sldId id="466" r:id="rId30"/>
    <p:sldId id="497" r:id="rId31"/>
    <p:sldId id="498" r:id="rId32"/>
    <p:sldId id="499" r:id="rId33"/>
    <p:sldId id="500" r:id="rId34"/>
    <p:sldId id="492" r:id="rId35"/>
    <p:sldId id="467" r:id="rId36"/>
    <p:sldId id="493" r:id="rId37"/>
    <p:sldId id="494" r:id="rId38"/>
    <p:sldId id="462" r:id="rId39"/>
    <p:sldId id="501" r:id="rId40"/>
    <p:sldId id="502" r:id="rId41"/>
    <p:sldId id="468" r:id="rId42"/>
    <p:sldId id="503" r:id="rId43"/>
    <p:sldId id="505" r:id="rId44"/>
    <p:sldId id="504" r:id="rId45"/>
    <p:sldId id="506" r:id="rId46"/>
    <p:sldId id="507" r:id="rId47"/>
    <p:sldId id="510" r:id="rId48"/>
    <p:sldId id="511" r:id="rId49"/>
    <p:sldId id="514" r:id="rId50"/>
    <p:sldId id="515" r:id="rId51"/>
    <p:sldId id="516" r:id="rId52"/>
    <p:sldId id="517" r:id="rId53"/>
    <p:sldId id="518" r:id="rId54"/>
    <p:sldId id="519" r:id="rId55"/>
    <p:sldId id="520" r:id="rId56"/>
    <p:sldId id="521" r:id="rId57"/>
    <p:sldId id="524" r:id="rId58"/>
    <p:sldId id="356" r:id="rId59"/>
    <p:sldId id="523" r:id="rId60"/>
    <p:sldId id="522" r:id="rId6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45"/>
    <p:restoredTop sz="78190"/>
  </p:normalViewPr>
  <p:slideViewPr>
    <p:cSldViewPr snapToGrid="0" snapToObjects="1">
      <p:cViewPr varScale="1">
        <p:scale>
          <a:sx n="109" d="100"/>
          <a:sy n="109" d="100"/>
        </p:scale>
        <p:origin x="1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34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93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24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87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5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47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24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06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38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4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70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60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234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38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58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purpose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err="1"/>
              <a:t>gcc</a:t>
            </a:r>
            <a:r>
              <a:rPr lang="en-US" dirty="0"/>
              <a:t> -</a:t>
            </a:r>
            <a:r>
              <a:rPr lang="en-US" dirty="0" err="1"/>
              <a:t>fno</a:t>
            </a:r>
            <a:r>
              <a:rPr lang="en-US" dirty="0"/>
              <a:t>-stack-protector -z </a:t>
            </a:r>
            <a:r>
              <a:rPr lang="en-US" dirty="0" err="1"/>
              <a:t>execstack</a:t>
            </a:r>
            <a:r>
              <a:rPr lang="en-US" dirty="0"/>
              <a:t> ./</a:t>
            </a:r>
            <a:r>
              <a:rPr lang="en-US" dirty="0" err="1"/>
              <a:t>vuln.c</a:t>
            </a:r>
            <a:r>
              <a:rPr lang="en-US" dirty="0"/>
              <a:t> -o vuln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echo 0 | 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sudo</a:t>
            </a: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 tee /proc/sys/kernel/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randomize_va_space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74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05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75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81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96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1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 rot="-120953">
            <a:off x="609622" y="5366976"/>
            <a:ext cx="10973191" cy="692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28297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71" r:id="rId5"/>
    <p:sldLayoutId id="214748367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wntools.com/en/stable/shellcraft.html" TargetMode="External"/><Relationship Id="rId2" Type="http://schemas.openxmlformats.org/officeDocument/2006/relationships/hyperlink" Target="http://shell-storm.org/shellco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yan-MILANOV/ropium" TargetMode="External"/><Relationship Id="rId2" Type="http://schemas.openxmlformats.org/officeDocument/2006/relationships/hyperlink" Target="https://github.com/JonathanSalwan/ROPgadget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ffanybao.com/courses/cse545/labs/week6/libc-2.31.so" TargetMode="External"/><Relationship Id="rId2" Type="http://schemas.openxmlformats.org/officeDocument/2006/relationships/hyperlink" Target="https://www.tiffanybao.com/courses/cse545/labs/week6/stac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iffanybao.com/courses/cse545/labs/week6/ld-2.31.so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6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Stack vulnerabilities: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66601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  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[code]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48F7D-D16E-FE4B-9FF4-3D06E0943143}"/>
              </a:ext>
            </a:extLst>
          </p:cNvPr>
          <p:cNvSpPr txBox="1"/>
          <p:nvPr/>
        </p:nvSpPr>
        <p:spPr>
          <a:xfrm>
            <a:off x="7979935" y="3895369"/>
            <a:ext cx="2872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triggering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2007D7-119A-C648-A74E-2003A56B77B7}"/>
              </a:ext>
            </a:extLst>
          </p:cNvPr>
          <p:cNvSpPr txBox="1"/>
          <p:nvPr/>
        </p:nvSpPr>
        <p:spPr>
          <a:xfrm>
            <a:off x="7979935" y="4639617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exploiting</a:t>
            </a:r>
          </a:p>
        </p:txBody>
      </p:sp>
    </p:spTree>
    <p:extLst>
      <p:ext uri="{BB962C8B-B14F-4D97-AF65-F5344CB8AC3E}">
        <p14:creationId xmlns:p14="http://schemas.microsoft.com/office/powerpoint/2010/main" val="2718157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>
                <a:hlinkClick r:id="rId2"/>
              </a:rPr>
              <a:t>http://shell-storm.org/shellcode/</a:t>
            </a:r>
            <a:endParaRPr lang="en-US" sz="3200" dirty="0"/>
          </a:p>
          <a:p>
            <a:r>
              <a:rPr lang="en-US" sz="3200" dirty="0" err="1"/>
              <a:t>pwnlib.shellcraft</a:t>
            </a:r>
            <a:r>
              <a:rPr lang="en-US" sz="3200" dirty="0"/>
              <a:t>: </a:t>
            </a:r>
            <a:r>
              <a:rPr lang="en-US" sz="3200" dirty="0">
                <a:hlinkClick r:id="rId3"/>
              </a:rPr>
              <a:t>https://docs.pwntools.com/en/stable/shellcraft.html</a:t>
            </a:r>
            <a:endParaRPr lang="en-US" sz="3200" dirty="0"/>
          </a:p>
          <a:p>
            <a:r>
              <a:rPr lang="en-US" sz="3200" dirty="0"/>
              <a:t>Write your own shellcode!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your own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65149" indent="-514350">
              <a:buFont typeface="+mj-lt"/>
              <a:buAutoNum type="arabicPeriod"/>
            </a:pPr>
            <a:r>
              <a:rPr lang="en-US" sz="3200" dirty="0"/>
              <a:t>write disassembly, and compile it</a:t>
            </a:r>
          </a:p>
          <a:p>
            <a:pPr marL="50799" indent="0">
              <a:buNone/>
            </a:pPr>
            <a:r>
              <a:rPr lang="en-US" sz="3200" dirty="0"/>
              <a:t>or  write source code, and compile it</a:t>
            </a:r>
          </a:p>
          <a:p>
            <a:pPr marL="50799" indent="0">
              <a:buNone/>
            </a:pPr>
            <a:endParaRPr lang="en-US" sz="3200" dirty="0"/>
          </a:p>
          <a:p>
            <a:pPr marL="565149" indent="-514350">
              <a:buAutoNum type="arabicPeriod" startAt="2"/>
            </a:pPr>
            <a:r>
              <a:rPr lang="en-US" sz="3200" dirty="0"/>
              <a:t>get the disassembly by </a:t>
            </a:r>
            <a:r>
              <a:rPr lang="en-US" sz="3200" dirty="0" err="1"/>
              <a:t>objdump</a:t>
            </a: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      </a:t>
            </a:r>
            <a:r>
              <a:rPr lang="en-US" sz="3200" dirty="0" err="1">
                <a:latin typeface="Courier" pitchFamily="2" charset="0"/>
              </a:rPr>
              <a:t>objdump</a:t>
            </a:r>
            <a:r>
              <a:rPr lang="en-US" sz="3200" dirty="0">
                <a:latin typeface="Courier" pitchFamily="2" charset="0"/>
              </a:rPr>
              <a:t> -d [binary]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0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225" y="5206843"/>
            <a:ext cx="8790674" cy="68232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nasm</a:t>
            </a:r>
            <a:r>
              <a:rPr lang="en-US" dirty="0">
                <a:latin typeface="Courier" pitchFamily="2" charset="0"/>
              </a:rPr>
              <a:t> -felf64 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-o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3F617A-62A5-8443-8DAD-06291DE43950}"/>
              </a:ext>
            </a:extLst>
          </p:cNvPr>
          <p:cNvSpPr/>
          <p:nvPr/>
        </p:nvSpPr>
        <p:spPr>
          <a:xfrm>
            <a:off x="1284513" y="2315483"/>
            <a:ext cx="555171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.data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  <a:r>
              <a:rPr lang="en-US" sz="1800" dirty="0">
                <a:latin typeface="Courier" pitchFamily="2" charset="0"/>
              </a:rPr>
              <a:t> 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db</a:t>
            </a:r>
            <a:r>
              <a:rPr lang="en-US" sz="1800" dirty="0">
                <a:latin typeface="Courier" pitchFamily="2" charset="0"/>
              </a:rPr>
              <a:t> '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Hello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world</a:t>
            </a:r>
            <a:r>
              <a:rPr lang="en-US" sz="1800" dirty="0">
                <a:latin typeface="Courier" pitchFamily="2" charset="0"/>
              </a:rPr>
              <a:t>!'</a:t>
            </a:r>
            <a:endParaRPr lang="en-US" sz="1800" i="1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bss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uninitialized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filename:</a:t>
            </a:r>
            <a:r>
              <a:rPr lang="en-US" sz="1800" dirty="0">
                <a:latin typeface="Courier" pitchFamily="2" charset="0"/>
              </a:rPr>
              <a:t>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resb</a:t>
            </a:r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666666"/>
                </a:solidFill>
                <a:latin typeface="Courier" pitchFamily="2" charset="0"/>
              </a:rPr>
              <a:t>255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Reserve 255 bytes</a:t>
            </a:r>
            <a:endParaRPr lang="en-US" sz="18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.text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Code goes here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global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edx</a:t>
            </a:r>
            <a:r>
              <a:rPr lang="en-US" sz="1800" dirty="0">
                <a:latin typeface="Courier" pitchFamily="2" charset="0"/>
              </a:rPr>
              <a:t>,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$message</a:t>
            </a:r>
          </a:p>
        </p:txBody>
      </p:sp>
    </p:spTree>
    <p:extLst>
      <p:ext uri="{BB962C8B-B14F-4D97-AF65-F5344CB8AC3E}">
        <p14:creationId xmlns:p14="http://schemas.microsoft.com/office/powerpoint/2010/main" val="4088714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95501" y="4865914"/>
            <a:ext cx="7569298" cy="727030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gcc</a:t>
            </a:r>
            <a:r>
              <a:rPr lang="en-US" dirty="0">
                <a:latin typeface="Courier" pitchFamily="2" charset="0"/>
              </a:rPr>
              <a:t> -</a:t>
            </a:r>
            <a:r>
              <a:rPr lang="en-US" dirty="0" err="1">
                <a:latin typeface="Courier" pitchFamily="2" charset="0"/>
              </a:rPr>
              <a:t>nostdlib</a:t>
            </a:r>
            <a:r>
              <a:rPr lang="en-US" dirty="0">
                <a:latin typeface="Courier" pitchFamily="2" charset="0"/>
              </a:rPr>
              <a:t> -static ./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E72065-6630-6740-A47B-0F087FB70B84}"/>
              </a:ext>
            </a:extLst>
          </p:cNvPr>
          <p:cNvSpPr/>
          <p:nvPr/>
        </p:nvSpPr>
        <p:spPr>
          <a:xfrm>
            <a:off x="2095501" y="2402567"/>
            <a:ext cx="40004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.global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</a:t>
            </a:r>
            <a:r>
              <a:rPr lang="en-US" sz="2000" dirty="0" err="1">
                <a:solidFill>
                  <a:srgbClr val="7D9029"/>
                </a:solidFill>
                <a:latin typeface="Courier" pitchFamily="2" charset="0"/>
              </a:rPr>
              <a:t>intel_syntax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noprefix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rdx</a:t>
            </a:r>
            <a:r>
              <a:rPr lang="en-US" sz="2000" dirty="0">
                <a:latin typeface="Courier" pitchFamily="2" charset="0"/>
              </a:rPr>
              <a:t>,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message</a:t>
            </a:r>
          </a:p>
          <a:p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  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.string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r>
              <a:rPr lang="en-US" sz="2000" dirty="0" err="1">
                <a:solidFill>
                  <a:srgbClr val="BA2121"/>
                </a:solidFill>
                <a:latin typeface="Courier" pitchFamily="2" charset="0"/>
              </a:rPr>
              <a:t>abc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endParaRPr lang="en-US" sz="2000" dirty="0">
              <a:solidFill>
                <a:srgbClr val="7D9029"/>
              </a:solidFill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77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2E88-5DEF-6B42-9988-E3FC54BE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E0547-7376-7941-AB7C-871EB51B8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C7E43-2C10-BA44-B6C1-D1629DA871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75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Defense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18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893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17797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3749629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/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F74E58-AF6A-224E-9B9A-91358D3CCF7C}"/>
              </a:ext>
            </a:extLst>
          </p:cNvPr>
          <p:cNvSpPr/>
          <p:nvPr/>
        </p:nvSpPr>
        <p:spPr>
          <a:xfrm>
            <a:off x="7512389" y="2106494"/>
            <a:ext cx="2322172" cy="352621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4029567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B8703B-4AF7-224A-BC65-D08A797B8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5CBB2-E49F-2D4A-9592-CEF3D474D6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Ctn. Stack overflow: Shellcode</a:t>
            </a:r>
          </a:p>
          <a:p>
            <a:r>
              <a:rPr lang="en-US" dirty="0"/>
              <a:t>Modern Defense</a:t>
            </a:r>
          </a:p>
          <a:p>
            <a:pPr lvl="1"/>
            <a:r>
              <a:rPr lang="en-US" dirty="0"/>
              <a:t>Stack Canary</a:t>
            </a:r>
          </a:p>
          <a:p>
            <a:pPr lvl="1"/>
            <a:r>
              <a:rPr lang="en-US" dirty="0"/>
              <a:t>ASLR</a:t>
            </a:r>
          </a:p>
          <a:p>
            <a:pPr lvl="1"/>
            <a:r>
              <a:rPr lang="en-US" dirty="0"/>
              <a:t>W ^ X</a:t>
            </a:r>
          </a:p>
          <a:p>
            <a:r>
              <a:rPr lang="en-US" dirty="0"/>
              <a:t>Return Oriented Programming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A152BC-8DD3-834E-B0EA-90A0FD0BE7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84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value predefined per thread before main is called</a:t>
            </a:r>
          </a:p>
          <a:p>
            <a:r>
              <a:rPr lang="en-US" dirty="0"/>
              <a:t>8 bytes in x86-64</a:t>
            </a:r>
          </a:p>
          <a:p>
            <a:r>
              <a:rPr lang="en-US" dirty="0"/>
              <a:t>The value is stored in stack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60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270E9-C28F-5D42-8E00-7CC4F8512E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79B4CC-2A07-EB47-806B-2498FCB0CE53}"/>
              </a:ext>
            </a:extLst>
          </p:cNvPr>
          <p:cNvSpPr/>
          <p:nvPr/>
        </p:nvSpPr>
        <p:spPr>
          <a:xfrm>
            <a:off x="1439979" y="1049161"/>
            <a:ext cx="863437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pwndbg</a:t>
            </a:r>
            <a:r>
              <a:rPr lang="en-US" dirty="0">
                <a:latin typeface="Courier" pitchFamily="2" charset="0"/>
              </a:rPr>
              <a:t>&gt; info </a:t>
            </a:r>
            <a:r>
              <a:rPr lang="en-US" dirty="0" err="1">
                <a:latin typeface="Courier" pitchFamily="2" charset="0"/>
              </a:rPr>
              <a:t>auxv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33   AT_SYSINFO_EHDR      System-supplied DSO's ELF header 0x7ffff7ffa000</a:t>
            </a:r>
          </a:p>
          <a:p>
            <a:r>
              <a:rPr lang="en-US" dirty="0">
                <a:latin typeface="Courier" pitchFamily="2" charset="0"/>
              </a:rPr>
              <a:t>16   AT_HWCAP             Machine-dependent CPU capability hints 0xf8bfbff</a:t>
            </a:r>
          </a:p>
          <a:p>
            <a:r>
              <a:rPr lang="en-US" dirty="0">
                <a:latin typeface="Courier" pitchFamily="2" charset="0"/>
              </a:rPr>
              <a:t>6    AT_PAGESZ            System page size               4096</a:t>
            </a:r>
          </a:p>
          <a:p>
            <a:r>
              <a:rPr lang="en-US" dirty="0">
                <a:latin typeface="Courier" pitchFamily="2" charset="0"/>
              </a:rPr>
              <a:t>17   AT_CLKTCK            Frequency of times()           100</a:t>
            </a:r>
          </a:p>
          <a:p>
            <a:r>
              <a:rPr lang="en-US" dirty="0">
                <a:latin typeface="Courier" pitchFamily="2" charset="0"/>
              </a:rPr>
              <a:t>3    AT_PHDR              Program headers for program    0x400040</a:t>
            </a:r>
          </a:p>
          <a:p>
            <a:r>
              <a:rPr lang="en-US" dirty="0">
                <a:latin typeface="Courier" pitchFamily="2" charset="0"/>
              </a:rPr>
              <a:t>4    AT_PHENT             Size of program header entry   56</a:t>
            </a:r>
          </a:p>
          <a:p>
            <a:r>
              <a:rPr lang="en-US" dirty="0">
                <a:latin typeface="Courier" pitchFamily="2" charset="0"/>
              </a:rPr>
              <a:t>5    AT_PHNUM             Number of program headers      9</a:t>
            </a:r>
          </a:p>
          <a:p>
            <a:r>
              <a:rPr lang="en-US" dirty="0">
                <a:latin typeface="Courier" pitchFamily="2" charset="0"/>
              </a:rPr>
              <a:t>7    AT_BASE              Base address of interpreter    0x7ffff7dd5000</a:t>
            </a:r>
          </a:p>
          <a:p>
            <a:r>
              <a:rPr lang="en-US" dirty="0">
                <a:latin typeface="Courier" pitchFamily="2" charset="0"/>
              </a:rPr>
              <a:t>8    AT_FLAGS             Flags                          0x0</a:t>
            </a:r>
          </a:p>
          <a:p>
            <a:r>
              <a:rPr lang="en-US" dirty="0">
                <a:latin typeface="Courier" pitchFamily="2" charset="0"/>
              </a:rPr>
              <a:t>9    AT_ENTRY             Entry point of program         0x400540</a:t>
            </a:r>
          </a:p>
          <a:p>
            <a:r>
              <a:rPr lang="en-US" dirty="0">
                <a:latin typeface="Courier" pitchFamily="2" charset="0"/>
              </a:rPr>
              <a:t>11   AT_UID               Real user ID                   1000</a:t>
            </a:r>
          </a:p>
          <a:p>
            <a:r>
              <a:rPr lang="en-US" dirty="0">
                <a:latin typeface="Courier" pitchFamily="2" charset="0"/>
              </a:rPr>
              <a:t>12   AT_EUID              Effective user ID              1000</a:t>
            </a:r>
          </a:p>
          <a:p>
            <a:r>
              <a:rPr lang="en-US" dirty="0">
                <a:latin typeface="Courier" pitchFamily="2" charset="0"/>
              </a:rPr>
              <a:t>13   AT_GID               Real group ID                  1000</a:t>
            </a:r>
          </a:p>
          <a:p>
            <a:r>
              <a:rPr lang="en-US" dirty="0">
                <a:latin typeface="Courier" pitchFamily="2" charset="0"/>
              </a:rPr>
              <a:t>14   AT_EGID              Effective group ID             1000</a:t>
            </a:r>
          </a:p>
          <a:p>
            <a:r>
              <a:rPr lang="en-US" dirty="0">
                <a:latin typeface="Courier" pitchFamily="2" charset="0"/>
              </a:rPr>
              <a:t>23   AT_SECURE            Boolean, was exec </a:t>
            </a:r>
            <a:r>
              <a:rPr lang="en-US" dirty="0" err="1">
                <a:latin typeface="Courier" pitchFamily="2" charset="0"/>
              </a:rPr>
              <a:t>setuid</a:t>
            </a:r>
            <a:r>
              <a:rPr lang="en-US" dirty="0">
                <a:latin typeface="Courier" pitchFamily="2" charset="0"/>
              </a:rPr>
              <a:t>-like? 0</a:t>
            </a:r>
          </a:p>
          <a:p>
            <a:pPr marL="342900" indent="-342900">
              <a:buAutoNum type="arabicPlain" startAt="25"/>
            </a:pP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 AT_RANDOM            Address of 16 random bytes     0x7fffffffe0c9</a:t>
            </a:r>
          </a:p>
          <a:p>
            <a:r>
              <a:rPr lang="en-US" dirty="0">
                <a:latin typeface="Courier" pitchFamily="2" charset="0"/>
              </a:rPr>
              <a:t>26   AT_HWCAP2            Extension of AT_HWCAP          0x0</a:t>
            </a:r>
          </a:p>
          <a:p>
            <a:r>
              <a:rPr lang="en-US" dirty="0">
                <a:latin typeface="Courier" pitchFamily="2" charset="0"/>
              </a:rPr>
              <a:t>31   AT_EXECFN            File name of executable        0x7fffffffefc9 "/</a:t>
            </a:r>
            <a:r>
              <a:rPr lang="en-US" dirty="0" err="1">
                <a:latin typeface="Courier" pitchFamily="2" charset="0"/>
              </a:rPr>
              <a:t>mnt</a:t>
            </a:r>
            <a:r>
              <a:rPr lang="en-US" dirty="0">
                <a:latin typeface="Courier" pitchFamily="2" charset="0"/>
              </a:rPr>
              <a:t>/</a:t>
            </a:r>
            <a:r>
              <a:rPr lang="en-US" dirty="0" err="1">
                <a:latin typeface="Courier" pitchFamily="2" charset="0"/>
              </a:rPr>
              <a:t>hgfs</a:t>
            </a:r>
            <a:r>
              <a:rPr lang="en-US" dirty="0">
                <a:latin typeface="Courier" pitchFamily="2" charset="0"/>
              </a:rPr>
              <a:t>/CSE545-F20/Codes/Week 6/canary/</a:t>
            </a:r>
            <a:r>
              <a:rPr lang="en-US" dirty="0" err="1">
                <a:latin typeface="Courier" pitchFamily="2" charset="0"/>
              </a:rPr>
              <a:t>a.out</a:t>
            </a:r>
            <a:r>
              <a:rPr lang="en-US" dirty="0">
                <a:latin typeface="Courier" pitchFamily="2" charset="0"/>
              </a:rPr>
              <a:t>"</a:t>
            </a:r>
          </a:p>
          <a:p>
            <a:r>
              <a:rPr lang="en-US" dirty="0">
                <a:latin typeface="Courier" pitchFamily="2" charset="0"/>
              </a:rPr>
              <a:t>15   AT_PLATFORM          String identifying platform    0x7fffffffe0d9 "x86_64"</a:t>
            </a:r>
          </a:p>
          <a:p>
            <a:r>
              <a:rPr lang="en-US" dirty="0">
                <a:latin typeface="Courier" pitchFamily="2" charset="0"/>
              </a:rPr>
              <a:t>0    AT_NULL              End of vector                  0x0</a:t>
            </a:r>
          </a:p>
          <a:p>
            <a:endParaRPr lang="en-US" dirty="0">
              <a:highlight>
                <a:srgbClr val="FFFF00"/>
              </a:highlight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57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930EC-B80D-1846-ADBD-40FAB6F7C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B264E3-184E-2842-B9A6-F74A956C39F0}"/>
              </a:ext>
            </a:extLst>
          </p:cNvPr>
          <p:cNvSpPr/>
          <p:nvPr/>
        </p:nvSpPr>
        <p:spPr>
          <a:xfrm>
            <a:off x="3048000" y="1120676"/>
            <a:ext cx="6096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" pitchFamily="2" charset="0"/>
              </a:rPr>
              <a:t>$ od -t d8 /proc/[</a:t>
            </a:r>
            <a:r>
              <a:rPr lang="en-US" dirty="0" err="1">
                <a:latin typeface="Courier" pitchFamily="2" charset="0"/>
              </a:rPr>
              <a:t>pid</a:t>
            </a:r>
            <a:r>
              <a:rPr lang="en-US" dirty="0">
                <a:latin typeface="Courier" pitchFamily="2" charset="0"/>
              </a:rPr>
              <a:t>]/</a:t>
            </a:r>
            <a:r>
              <a:rPr lang="en-US" dirty="0" err="1">
                <a:latin typeface="Courier" pitchFamily="2" charset="0"/>
              </a:rPr>
              <a:t>auxv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r>
              <a:rPr lang="en-US" dirty="0">
                <a:latin typeface="Courier" pitchFamily="2" charset="0"/>
              </a:rPr>
              <a:t>0000000                   33      140737354113024</a:t>
            </a:r>
          </a:p>
          <a:p>
            <a:r>
              <a:rPr lang="en-US" dirty="0">
                <a:latin typeface="Courier" pitchFamily="2" charset="0"/>
              </a:rPr>
              <a:t>0000020                   16            260832255</a:t>
            </a:r>
          </a:p>
          <a:p>
            <a:r>
              <a:rPr lang="en-US" dirty="0">
                <a:latin typeface="Courier" pitchFamily="2" charset="0"/>
              </a:rPr>
              <a:t>0000040                    6                 4096</a:t>
            </a:r>
          </a:p>
          <a:p>
            <a:r>
              <a:rPr lang="en-US" dirty="0">
                <a:latin typeface="Courier" pitchFamily="2" charset="0"/>
              </a:rPr>
              <a:t>0000060                   17                  100</a:t>
            </a:r>
          </a:p>
          <a:p>
            <a:r>
              <a:rPr lang="en-US" dirty="0">
                <a:latin typeface="Courier" pitchFamily="2" charset="0"/>
              </a:rPr>
              <a:t>0000100                    3       93824992231488</a:t>
            </a:r>
          </a:p>
          <a:p>
            <a:r>
              <a:rPr lang="en-US" dirty="0">
                <a:latin typeface="Courier" pitchFamily="2" charset="0"/>
              </a:rPr>
              <a:t>0000120                    4                   56</a:t>
            </a:r>
          </a:p>
          <a:p>
            <a:r>
              <a:rPr lang="en-US" dirty="0">
                <a:latin typeface="Courier" pitchFamily="2" charset="0"/>
              </a:rPr>
              <a:t>0000140                    5                    9</a:t>
            </a:r>
          </a:p>
          <a:p>
            <a:r>
              <a:rPr lang="en-US" dirty="0">
                <a:latin typeface="Courier" pitchFamily="2" charset="0"/>
              </a:rPr>
              <a:t>0000160                    7      140737351864320</a:t>
            </a:r>
          </a:p>
          <a:p>
            <a:r>
              <a:rPr lang="en-US" dirty="0">
                <a:latin typeface="Courier" pitchFamily="2" charset="0"/>
              </a:rPr>
              <a:t>0000200                    8                    0</a:t>
            </a:r>
          </a:p>
          <a:p>
            <a:r>
              <a:rPr lang="en-US" dirty="0">
                <a:latin typeface="Courier" pitchFamily="2" charset="0"/>
              </a:rPr>
              <a:t>0000220                    9       93824992244096</a:t>
            </a:r>
          </a:p>
          <a:p>
            <a:r>
              <a:rPr lang="en-US" dirty="0">
                <a:latin typeface="Courier" pitchFamily="2" charset="0"/>
              </a:rPr>
              <a:t>0000240                   11                 1000</a:t>
            </a:r>
          </a:p>
          <a:p>
            <a:r>
              <a:rPr lang="en-US" dirty="0">
                <a:latin typeface="Courier" pitchFamily="2" charset="0"/>
              </a:rPr>
              <a:t>0000260                   12                 1000</a:t>
            </a:r>
          </a:p>
          <a:p>
            <a:r>
              <a:rPr lang="en-US" dirty="0">
                <a:latin typeface="Courier" pitchFamily="2" charset="0"/>
              </a:rPr>
              <a:t>0000300                   13                 1000</a:t>
            </a:r>
          </a:p>
          <a:p>
            <a:r>
              <a:rPr lang="en-US" dirty="0">
                <a:latin typeface="Courier" pitchFamily="2" charset="0"/>
              </a:rPr>
              <a:t>0000320                   14                 1000</a:t>
            </a:r>
          </a:p>
          <a:p>
            <a:r>
              <a:rPr lang="en-US" dirty="0">
                <a:latin typeface="Courier" pitchFamily="2" charset="0"/>
              </a:rPr>
              <a:t>0000340                   23                    0</a:t>
            </a:r>
          </a:p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0000360                   25      140737488347417</a:t>
            </a:r>
          </a:p>
          <a:p>
            <a:r>
              <a:rPr lang="en-US" dirty="0">
                <a:latin typeface="Courier" pitchFamily="2" charset="0"/>
              </a:rPr>
              <a:t>0000400                   26                    0</a:t>
            </a:r>
          </a:p>
          <a:p>
            <a:r>
              <a:rPr lang="en-US" dirty="0">
                <a:latin typeface="Courier" pitchFamily="2" charset="0"/>
              </a:rPr>
              <a:t>0000420                   31      140737488351212</a:t>
            </a:r>
          </a:p>
          <a:p>
            <a:r>
              <a:rPr lang="en-US" dirty="0">
                <a:latin typeface="Courier" pitchFamily="2" charset="0"/>
              </a:rPr>
              <a:t>0000440                   15      140737488347433</a:t>
            </a:r>
          </a:p>
          <a:p>
            <a:r>
              <a:rPr lang="en-US" dirty="0">
                <a:latin typeface="Courier" pitchFamily="2" charset="0"/>
              </a:rPr>
              <a:t>0000460                    0                    0</a:t>
            </a:r>
          </a:p>
        </p:txBody>
      </p:sp>
    </p:spTree>
    <p:extLst>
      <p:ext uri="{BB962C8B-B14F-4D97-AF65-F5344CB8AC3E}">
        <p14:creationId xmlns:p14="http://schemas.microsoft.com/office/powerpoint/2010/main" val="2209778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Random value predefined per thread before main is called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8 bytes in x86-64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The value is stored in stack</a:t>
            </a:r>
          </a:p>
          <a:p>
            <a:r>
              <a:rPr lang="en-US" dirty="0"/>
              <a:t>The last byte of the canary is equal to \x00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66191A-E5CE-F447-A486-91F9F0618A3B}"/>
              </a:ext>
            </a:extLst>
          </p:cNvPr>
          <p:cNvSpPr/>
          <p:nvPr/>
        </p:nvSpPr>
        <p:spPr>
          <a:xfrm>
            <a:off x="2032511" y="427986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x/g 0x7fffffffe0c9</a:t>
            </a:r>
          </a:p>
          <a:p>
            <a:r>
              <a:rPr lang="en-US" sz="1800" dirty="0">
                <a:latin typeface="Courier" pitchFamily="2" charset="0"/>
              </a:rPr>
              <a:t>0x7fffffffe0c9:	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0x010e6cac58bda382</a:t>
            </a:r>
          </a:p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p/x $</a:t>
            </a:r>
            <a:r>
              <a:rPr lang="en-US" sz="1800" dirty="0" err="1">
                <a:latin typeface="Courier" pitchFamily="2" charset="0"/>
              </a:rPr>
              <a:t>rax</a:t>
            </a:r>
            <a:endParaRPr lang="en-US" sz="1800" dirty="0"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$1 = 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0x10e6cac58bda300</a:t>
            </a:r>
          </a:p>
        </p:txBody>
      </p:sp>
    </p:spTree>
    <p:extLst>
      <p:ext uri="{BB962C8B-B14F-4D97-AF65-F5344CB8AC3E}">
        <p14:creationId xmlns:p14="http://schemas.microsoft.com/office/powerpoint/2010/main" val="2063214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Bypassing Stack Canary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The below approaches </a:t>
            </a:r>
            <a:r>
              <a:rPr lang="en-US" sz="2800" dirty="0">
                <a:solidFill>
                  <a:schemeClr val="accent6"/>
                </a:solidFill>
              </a:rPr>
              <a:t>may</a:t>
            </a:r>
            <a:r>
              <a:rPr lang="en-US" dirty="0"/>
              <a:t> work for stack canary</a:t>
            </a:r>
          </a:p>
          <a:p>
            <a:r>
              <a:rPr lang="en-US" dirty="0"/>
              <a:t>Leak the canary value</a:t>
            </a:r>
          </a:p>
          <a:p>
            <a:endParaRPr lang="en-US" dirty="0"/>
          </a:p>
          <a:p>
            <a:r>
              <a:rPr lang="en-US" dirty="0"/>
              <a:t>Override the predefined canary stored in stack</a:t>
            </a:r>
          </a:p>
          <a:p>
            <a:endParaRPr lang="en-US" dirty="0"/>
          </a:p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function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72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Leak the canary value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974836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7504082" y="2106494"/>
            <a:ext cx="2322172" cy="1812363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A4002C-0EEE-0B46-A5FD-CE92D3306E3A}"/>
              </a:ext>
            </a:extLst>
          </p:cNvPr>
          <p:cNvSpPr/>
          <p:nvPr/>
        </p:nvSpPr>
        <p:spPr>
          <a:xfrm>
            <a:off x="9391662" y="3610098"/>
            <a:ext cx="448448" cy="712099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543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Overwrite predefined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407559"/>
              </p:ext>
            </p:extLst>
          </p:nvPr>
        </p:nvGraphicFramePr>
        <p:xfrm>
          <a:off x="8282249" y="943063"/>
          <a:ext cx="2333270" cy="509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Predefined canary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37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70240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7191514" y="3728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7177658" y="151218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6637323" y="4089133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6648972" y="3354619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8279491" y="1696847"/>
            <a:ext cx="2322172" cy="3950492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67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A831-8F64-9845-9A14-53728C4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A2F0E-93CF-094C-9B88-81AD07E5FB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the .</a:t>
            </a:r>
            <a:r>
              <a:rPr lang="en-US" dirty="0" err="1"/>
              <a:t>plt</a:t>
            </a:r>
            <a:r>
              <a:rPr lang="en-US" dirty="0"/>
              <a:t> or the .</a:t>
            </a:r>
            <a:r>
              <a:rPr lang="en-US" dirty="0" err="1"/>
              <a:t>got.plt</a:t>
            </a:r>
            <a:r>
              <a:rPr lang="en-US" dirty="0"/>
              <a:t> table</a:t>
            </a:r>
          </a:p>
          <a:p>
            <a:r>
              <a:rPr lang="en-US" dirty="0"/>
              <a:t>usually requires other vulnerability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B5322-0615-DD47-89DD-C7BDE9657E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98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419467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9AD6-8D3D-F240-95E1-3BFE4C3C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ASLR: Address space layout randomization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D85ED-F6F2-4041-B6CC-A6E984B4C7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9F6D879-F07D-4E42-AEBA-46B031B6B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223874"/>
              </p:ext>
            </p:extLst>
          </p:nvPr>
        </p:nvGraphicFramePr>
        <p:xfrm>
          <a:off x="4990411" y="2166779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DB7625-6913-6342-B940-12786871652F}"/>
              </a:ext>
            </a:extLst>
          </p:cNvPr>
          <p:cNvSpPr txBox="1"/>
          <p:nvPr/>
        </p:nvSpPr>
        <p:spPr>
          <a:xfrm>
            <a:off x="3899676" y="458686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545760-D762-B44E-90D3-7FE951A46044}"/>
              </a:ext>
            </a:extLst>
          </p:cNvPr>
          <p:cNvSpPr txBox="1"/>
          <p:nvPr/>
        </p:nvSpPr>
        <p:spPr>
          <a:xfrm>
            <a:off x="3885820" y="237014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2CF018-14DE-404B-A924-A3F054206088}"/>
              </a:ext>
            </a:extLst>
          </p:cNvPr>
          <p:cNvSpPr/>
          <p:nvPr/>
        </p:nvSpPr>
        <p:spPr>
          <a:xfrm>
            <a:off x="5001509" y="2909401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55F54-FAD2-D142-85FE-453050EC9797}"/>
              </a:ext>
            </a:extLst>
          </p:cNvPr>
          <p:cNvSpPr txBox="1"/>
          <p:nvPr/>
        </p:nvSpPr>
        <p:spPr>
          <a:xfrm>
            <a:off x="4807642" y="5181099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BFE014-4A90-BA4B-AA17-00D668E5CB27}"/>
              </a:ext>
            </a:extLst>
          </p:cNvPr>
          <p:cNvSpPr txBox="1"/>
          <p:nvPr/>
        </p:nvSpPr>
        <p:spPr>
          <a:xfrm>
            <a:off x="3345485" y="494709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98A0C-9277-914D-85B0-40EFC577E4E6}"/>
              </a:ext>
            </a:extLst>
          </p:cNvPr>
          <p:cNvSpPr txBox="1"/>
          <p:nvPr/>
        </p:nvSpPr>
        <p:spPr>
          <a:xfrm>
            <a:off x="4875366" y="2918326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6CE0758-0AE6-F946-92B5-E6B761B0503B}"/>
              </a:ext>
            </a:extLst>
          </p:cNvPr>
          <p:cNvSpPr/>
          <p:nvPr/>
        </p:nvSpPr>
        <p:spPr>
          <a:xfrm rot="7664991" flipH="1">
            <a:off x="4402057" y="2876062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8BBA4-A161-0B48-83EA-032200D15DB6}"/>
              </a:ext>
            </a:extLst>
          </p:cNvPr>
          <p:cNvSpPr/>
          <p:nvPr/>
        </p:nvSpPr>
        <p:spPr>
          <a:xfrm>
            <a:off x="2479853" y="2964370"/>
            <a:ext cx="2826103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Address is Randomized</a:t>
            </a:r>
          </a:p>
        </p:txBody>
      </p:sp>
    </p:spTree>
    <p:extLst>
      <p:ext uri="{BB962C8B-B14F-4D97-AF65-F5344CB8AC3E}">
        <p14:creationId xmlns:p14="http://schemas.microsoft.com/office/powerpoint/2010/main" val="160252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Shellcode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551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8C01EA-448D-C14F-B3D5-065109E9CFA1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441373" y="4450060"/>
            <a:ext cx="943584" cy="429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81702" y="2303351"/>
            <a:ext cx="1862444" cy="60806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&lt;+182&gt;:	leave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" pitchFamily="2" charset="0"/>
              </a:rPr>
              <a:t>&lt;+183&gt;:	ret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2186D2-FF89-6446-9583-C3D65D0CC613}"/>
              </a:ext>
            </a:extLst>
          </p:cNvPr>
          <p:cNvSpPr/>
          <p:nvPr/>
        </p:nvSpPr>
        <p:spPr>
          <a:xfrm>
            <a:off x="5384957" y="4265394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endCxn id="8" idx="3"/>
          </p:cNvCxnSpPr>
          <p:nvPr/>
        </p:nvCxnSpPr>
        <p:spPr>
          <a:xfrm rot="10800000">
            <a:off x="5983199" y="4450061"/>
            <a:ext cx="1756545" cy="2199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899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30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7784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BEDB2FED-C4C9-A749-9D68-84166664D741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4549094" y="3293618"/>
            <a:ext cx="2125304" cy="1416883"/>
          </a:xfrm>
          <a:prstGeom prst="curvedConnector2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0579BE-562B-3D42-B90F-CB0A3331EA9B}"/>
              </a:ext>
            </a:extLst>
          </p:cNvPr>
          <p:cNvSpPr txBox="1"/>
          <p:nvPr/>
        </p:nvSpPr>
        <p:spPr>
          <a:xfrm>
            <a:off x="7420689" y="5056342"/>
            <a:ext cx="1883229" cy="67592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375939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3B86-8411-204E-BE5D-602D643FE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CE44E-470A-F94A-8CBC-4083E34C3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00074-84C9-F342-A6B5-7A43873B67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09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5924096" y="3898590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19119778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59063-401E-C149-96C7-709FC886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W^X: write </a:t>
            </a:r>
            <a:r>
              <a:rPr lang="en-US" dirty="0" err="1"/>
              <a:t>xor</a:t>
            </a:r>
            <a:r>
              <a:rPr lang="en-US" dirty="0"/>
              <a:t> execute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322F6-F6CD-C340-9B4D-BE5304DF08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A memory page is either writable or executable, not both.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Windows: DEP (Data Execution Prevention)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NX bit: no-execute bit in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A7421-F539-7545-BF38-BD01002F5B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86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86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  <a:p>
            <a:pPr marL="50799" indent="0" algn="ctr">
              <a:buNone/>
            </a:pPr>
            <a:r>
              <a:rPr lang="en-US" sz="2800" dirty="0"/>
              <a:t>To Be Cont’d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254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avoid stack overflow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more secure functions</a:t>
            </a:r>
          </a:p>
          <a:p>
            <a:pPr lvl="1"/>
            <a:r>
              <a:rPr lang="en-US" dirty="0" err="1">
                <a:latin typeface="Courier" pitchFamily="2" charset="0"/>
              </a:rPr>
              <a:t>strcpy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cpy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strcat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cat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>
                <a:latin typeface="Courier" pitchFamily="2" charset="0"/>
              </a:rPr>
              <a:t>gets -&gt; 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f</a:t>
            </a:r>
            <a:r>
              <a:rPr lang="en-US" dirty="0" err="1">
                <a:latin typeface="Courier" pitchFamily="2" charset="0"/>
              </a:rPr>
              <a:t>gets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sprintf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printf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memcpy</a:t>
            </a:r>
            <a:r>
              <a:rPr lang="en-US" dirty="0"/>
              <a:t>: pay attention to the size argument</a:t>
            </a:r>
          </a:p>
          <a:p>
            <a:r>
              <a:rPr lang="en-US" dirty="0"/>
              <a:t>Check source argument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21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38AB4-A320-024B-9499-91D694B6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binary security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A79F2-0F79-0245-9D72-1A46428C87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DA372D-6FFC-5142-8918-FDE5AAF94BF7}"/>
              </a:ext>
            </a:extLst>
          </p:cNvPr>
          <p:cNvSpPr/>
          <p:nvPr/>
        </p:nvSpPr>
        <p:spPr>
          <a:xfrm>
            <a:off x="3088761" y="2556540"/>
            <a:ext cx="490229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" pitchFamily="2" charset="0"/>
              </a:rPr>
              <a:t>$ </a:t>
            </a:r>
            <a:r>
              <a:rPr lang="en-US" sz="2000" dirty="0" err="1">
                <a:latin typeface="Courier" pitchFamily="2" charset="0"/>
              </a:rPr>
              <a:t>checksec</a:t>
            </a:r>
            <a:r>
              <a:rPr lang="en-US" sz="2000" dirty="0">
                <a:latin typeface="Courier" pitchFamily="2" charset="0"/>
              </a:rPr>
              <a:t> /bin/ls</a:t>
            </a:r>
          </a:p>
          <a:p>
            <a:r>
              <a:rPr lang="en-US" sz="2000" dirty="0">
                <a:latin typeface="Courier" pitchFamily="2" charset="0"/>
              </a:rPr>
              <a:t>[*] '/bin/</a:t>
            </a:r>
            <a:r>
              <a:rPr lang="en-US" sz="2000" dirty="0" err="1">
                <a:latin typeface="Courier" pitchFamily="2" charset="0"/>
              </a:rPr>
              <a:t>ls'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    Arch:     amd64-64-little</a:t>
            </a:r>
          </a:p>
          <a:p>
            <a:r>
              <a:rPr lang="en-US" sz="2000" dirty="0">
                <a:latin typeface="Courier" pitchFamily="2" charset="0"/>
              </a:rPr>
              <a:t>    RELRO:    Full RELRO</a:t>
            </a:r>
          </a:p>
          <a:p>
            <a:r>
              <a:rPr lang="en-US" sz="2000" dirty="0">
                <a:latin typeface="Courier" pitchFamily="2" charset="0"/>
              </a:rPr>
              <a:t>    Stack:    Canary found</a:t>
            </a:r>
          </a:p>
          <a:p>
            <a:r>
              <a:rPr lang="en-US" sz="2000" dirty="0">
                <a:latin typeface="Courier" pitchFamily="2" charset="0"/>
              </a:rPr>
              <a:t>    NX:       NX enabled</a:t>
            </a:r>
          </a:p>
          <a:p>
            <a:r>
              <a:rPr lang="en-US" sz="2000" dirty="0">
                <a:latin typeface="Courier" pitchFamily="2" charset="0"/>
              </a:rPr>
              <a:t>    PIE:      PIE enabled</a:t>
            </a:r>
          </a:p>
          <a:p>
            <a:r>
              <a:rPr lang="en-US" sz="2000" dirty="0">
                <a:latin typeface="Courier" pitchFamily="2" charset="0"/>
              </a:rPr>
              <a:t>    FORTIFY:  Enabled</a:t>
            </a:r>
          </a:p>
        </p:txBody>
      </p:sp>
    </p:spTree>
    <p:extLst>
      <p:ext uri="{BB962C8B-B14F-4D97-AF65-F5344CB8AC3E}">
        <p14:creationId xmlns:p14="http://schemas.microsoft.com/office/powerpoint/2010/main" val="1690181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526547"/>
              </p:ext>
            </p:extLst>
          </p:nvPr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27732" y="4735819"/>
            <a:ext cx="2758938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Courier" pitchFamily="2" charset="0"/>
              </a:rPr>
              <a:t>record()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04D7DAF6-C9DF-0E4C-940E-C553BA1242CF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4017364" y="1892092"/>
            <a:ext cx="3510368" cy="304378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</p:spTree>
    <p:extLst>
      <p:ext uri="{BB962C8B-B14F-4D97-AF65-F5344CB8AC3E}">
        <p14:creationId xmlns:p14="http://schemas.microsoft.com/office/powerpoint/2010/main" val="2219650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4DA72-8C04-C748-A93F-DA85A92CB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on/off Security 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202DC-3F25-1F48-82BD-7E0045061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4ADFD-863C-5C47-8CD7-5FA20D9398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8DBFBBE-9976-1C46-BCE6-2DE34687A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633164"/>
              </p:ext>
            </p:extLst>
          </p:nvPr>
        </p:nvGraphicFramePr>
        <p:xfrm>
          <a:off x="1924266" y="2460943"/>
          <a:ext cx="81280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1867">
                  <a:extLst>
                    <a:ext uri="{9D8B030D-6E8A-4147-A177-3AD203B41FA5}">
                      <a16:colId xmlns:a16="http://schemas.microsoft.com/office/drawing/2014/main" val="2064368552"/>
                    </a:ext>
                  </a:extLst>
                </a:gridCol>
                <a:gridCol w="5646133">
                  <a:extLst>
                    <a:ext uri="{9D8B030D-6E8A-4147-A177-3AD203B41FA5}">
                      <a16:colId xmlns:a16="http://schemas.microsoft.com/office/drawing/2014/main" val="3636973788"/>
                    </a:ext>
                  </a:extLst>
                </a:gridCol>
              </a:tblGrid>
              <a:tr h="8731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Security Mechanism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733937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Stack Canary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fno</a:t>
                      </a:r>
                      <a:r>
                        <a:rPr lang="en-US" sz="1800" dirty="0">
                          <a:latin typeface="Courier" pitchFamily="2" charset="0"/>
                        </a:rPr>
                        <a:t>-stack-protector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754385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W^X on Stack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-z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execstack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586037"/>
                  </a:ext>
                </a:extLst>
              </a:tr>
              <a:tr h="84498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ASLR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echo 0 |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sudo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 tee /proc/sys/kernel/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randomize_va_space</a:t>
                      </a:r>
                      <a:endParaRPr lang="en-US" sz="1800" b="0" i="0" u="none" strike="noStrike" cap="none" dirty="0">
                        <a:solidFill>
                          <a:schemeClr val="dk1"/>
                        </a:solidFill>
                        <a:effectLst/>
                        <a:latin typeface="Courier" pitchFamily="2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Sniglet" pitchFamily="82" charset="0"/>
                          <a:ea typeface="+mn-ea"/>
                          <a:cs typeface="+mn-cs"/>
                          <a:sym typeface="Arial"/>
                        </a:rPr>
                        <a:t>(origin value: 2)</a:t>
                      </a:r>
                      <a:endParaRPr lang="en-US" sz="1800" dirty="0">
                        <a:latin typeface="Sniglet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895968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PIE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-no-pie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755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974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ROP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849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6898712" y="263532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6897496" y="310959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6897496" y="3615146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35864891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058B5-AFAC-7F46-B239-0D956893D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7B232-1C15-694C-ACAF-FF06133BF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No shellcode can be executed</a:t>
            </a:r>
          </a:p>
          <a:p>
            <a:endParaRPr lang="en-US" sz="2800" dirty="0"/>
          </a:p>
          <a:p>
            <a:r>
              <a:rPr lang="en-US" sz="2800" dirty="0"/>
              <a:t>But the code originally in the binary can be executed</a:t>
            </a:r>
          </a:p>
          <a:p>
            <a:endParaRPr lang="en-US" sz="2800" dirty="0"/>
          </a:p>
          <a:p>
            <a:r>
              <a:rPr lang="en-US" sz="2800" dirty="0"/>
              <a:t>Can we (ab)use the code to execute what we want?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51DBFA-65AD-5445-AFA9-4B172D06D4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452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067335"/>
          </a:xfrm>
        </p:spPr>
        <p:txBody>
          <a:bodyPr anchor="ctr"/>
          <a:lstStyle/>
          <a:p>
            <a:pPr marL="50799" indent="0">
              <a:buNone/>
            </a:pPr>
            <a:r>
              <a:rPr lang="en-US" sz="3200" dirty="0"/>
              <a:t>Idea: To overwrite the returned </a:t>
            </a:r>
            <a:r>
              <a:rPr lang="en-US" sz="3200" dirty="0">
                <a:latin typeface="Courier" pitchFamily="2" charset="0"/>
              </a:rPr>
              <a:t>rip</a:t>
            </a:r>
            <a:r>
              <a:rPr lang="en-US" sz="3200" dirty="0"/>
              <a:t> to point to somewhere in code segment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062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F9F2-DCC3-CA40-ADE8-99C1D5F7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8B4B5-D9D1-144D-922C-3F30585FC6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DFF68-A4D0-D64D-886F-C803FF0D9A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0F634-3BB6-894B-8D81-4CBCE215E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797"/>
          <a:stretch/>
        </p:blipFill>
        <p:spPr>
          <a:xfrm>
            <a:off x="1283034" y="1448206"/>
            <a:ext cx="9290766" cy="413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099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232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ROP chain: cut code into small pieces and </a:t>
            </a:r>
            <a:r>
              <a:rPr lang="en-US" sz="3200" dirty="0">
                <a:solidFill>
                  <a:schemeClr val="accent6"/>
                </a:solidFill>
              </a:rPr>
              <a:t>chain</a:t>
            </a:r>
            <a:r>
              <a:rPr lang="en-US" sz="2800" dirty="0"/>
              <a:t> them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78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748986"/>
              </p:ext>
            </p:extLst>
          </p:nvPr>
        </p:nvGraphicFramePr>
        <p:xfrm>
          <a:off x="7488324" y="2140488"/>
          <a:ext cx="1928323" cy="28895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3555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275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73195" y="43102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614095" y="181362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614096" y="517730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82739" y="196751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61319" y="476519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</p:cNvCxnSpPr>
          <p:nvPr/>
        </p:nvCxnSpPr>
        <p:spPr>
          <a:xfrm rot="10800000">
            <a:off x="6341325" y="3896139"/>
            <a:ext cx="1258341" cy="26127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428886"/>
              </p:ext>
            </p:extLst>
          </p:nvPr>
        </p:nvGraphicFramePr>
        <p:xfrm>
          <a:off x="2717533" y="2164123"/>
          <a:ext cx="1928323" cy="27980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28953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0190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1628908" y="365469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65D3B5-70FF-494D-9820-EF60590CD7D0}"/>
              </a:ext>
            </a:extLst>
          </p:cNvPr>
          <p:cNvSpPr txBox="1"/>
          <p:nvPr/>
        </p:nvSpPr>
        <p:spPr>
          <a:xfrm>
            <a:off x="4843304" y="172086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E329F7-B63C-6F41-99D0-F5E254D88255}"/>
              </a:ext>
            </a:extLst>
          </p:cNvPr>
          <p:cNvSpPr txBox="1"/>
          <p:nvPr/>
        </p:nvSpPr>
        <p:spPr>
          <a:xfrm>
            <a:off x="4843305" y="508454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E185B9-5A5D-D74C-8387-696A7BF18C29}"/>
              </a:ext>
            </a:extLst>
          </p:cNvPr>
          <p:cNvCxnSpPr/>
          <p:nvPr/>
        </p:nvCxnSpPr>
        <p:spPr>
          <a:xfrm>
            <a:off x="4811948" y="187475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1617032" y="471218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12ACB8-CEFD-C44D-9298-2000A860D878}"/>
              </a:ext>
            </a:extLst>
          </p:cNvPr>
          <p:cNvSpPr/>
          <p:nvPr/>
        </p:nvSpPr>
        <p:spPr>
          <a:xfrm>
            <a:off x="5716264" y="3708802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DAB94-29B9-5740-BF93-29811012109B}"/>
              </a:ext>
            </a:extLst>
          </p:cNvPr>
          <p:cNvSpPr txBox="1"/>
          <p:nvPr/>
        </p:nvSpPr>
        <p:spPr>
          <a:xfrm>
            <a:off x="2796209" y="5352566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Before RET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8B8D0-0D25-8C40-A195-70C87B135356}"/>
              </a:ext>
            </a:extLst>
          </p:cNvPr>
          <p:cNvSpPr txBox="1"/>
          <p:nvPr/>
        </p:nvSpPr>
        <p:spPr>
          <a:xfrm>
            <a:off x="7679638" y="5345941"/>
            <a:ext cx="1444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After RET</a:t>
            </a:r>
          </a:p>
        </p:txBody>
      </p:sp>
    </p:spTree>
    <p:extLst>
      <p:ext uri="{BB962C8B-B14F-4D97-AF65-F5344CB8AC3E}">
        <p14:creationId xmlns:p14="http://schemas.microsoft.com/office/powerpoint/2010/main" val="27593184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008285"/>
              </p:ext>
            </p:extLst>
          </p:nvPr>
        </p:nvGraphicFramePr>
        <p:xfrm>
          <a:off x="5142690" y="2398645"/>
          <a:ext cx="1928323" cy="32202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803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4197135" y="384399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10395976" y="2171433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10395977" y="5535117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10364620" y="2325321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4197135" y="529528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004255"/>
              </p:ext>
            </p:extLst>
          </p:nvPr>
        </p:nvGraphicFramePr>
        <p:xfrm>
          <a:off x="1909150" y="2425146"/>
          <a:ext cx="1928323" cy="32070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044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9596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966297" y="323062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960656" y="5295284"/>
            <a:ext cx="91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535362"/>
              </p:ext>
            </p:extLst>
          </p:nvPr>
        </p:nvGraphicFramePr>
        <p:xfrm>
          <a:off x="8237071" y="2418522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7304768" y="449997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7304768" y="5301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F80DF08-F6AF-EE46-B8D2-91DBF825A465}"/>
              </a:ext>
            </a:extLst>
          </p:cNvPr>
          <p:cNvSpPr/>
          <p:nvPr/>
        </p:nvSpPr>
        <p:spPr>
          <a:xfrm>
            <a:off x="3957931" y="3002441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E9B2BA3-8F82-3E4F-BE3A-FF221E985A4F}"/>
              </a:ext>
            </a:extLst>
          </p:cNvPr>
          <p:cNvSpPr/>
          <p:nvPr/>
        </p:nvSpPr>
        <p:spPr>
          <a:xfrm>
            <a:off x="7128687" y="2998670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</p:spTree>
    <p:extLst>
      <p:ext uri="{BB962C8B-B14F-4D97-AF65-F5344CB8AC3E}">
        <p14:creationId xmlns:p14="http://schemas.microsoft.com/office/powerpoint/2010/main" val="313343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/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58157" y="4674265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B4A279A-EC47-5A45-9308-6A250C42CF4E}"/>
              </a:ext>
            </a:extLst>
          </p:cNvPr>
          <p:cNvSpPr/>
          <p:nvPr/>
        </p:nvSpPr>
        <p:spPr>
          <a:xfrm rot="7664991" flipH="1">
            <a:off x="7167307" y="2401441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AF8383-C131-B642-A5AF-470AC417081E}"/>
              </a:ext>
            </a:extLst>
          </p:cNvPr>
          <p:cNvSpPr txBox="1"/>
          <p:nvPr/>
        </p:nvSpPr>
        <p:spPr>
          <a:xfrm>
            <a:off x="7625881" y="2411492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2454845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229785" y="2158181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229786" y="5521865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198429" y="2312069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799548"/>
              </p:ext>
            </p:extLst>
          </p:nvPr>
        </p:nvGraphicFramePr>
        <p:xfrm>
          <a:off x="7070880" y="2405270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6138577" y="448672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6138577" y="528865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5E9D4F35-644B-7E48-ADA0-4C62658886CF}"/>
              </a:ext>
            </a:extLst>
          </p:cNvPr>
          <p:cNvCxnSpPr>
            <a:cxnSpLocks/>
          </p:cNvCxnSpPr>
          <p:nvPr/>
        </p:nvCxnSpPr>
        <p:spPr>
          <a:xfrm rot="10800000">
            <a:off x="5384651" y="2508914"/>
            <a:ext cx="1765742" cy="11399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359B3AF-B34E-374F-AB23-A7FAF1EAE1BB}"/>
              </a:ext>
            </a:extLst>
          </p:cNvPr>
          <p:cNvSpPr txBox="1"/>
          <p:nvPr/>
        </p:nvSpPr>
        <p:spPr>
          <a:xfrm>
            <a:off x="2500312" y="2241440"/>
            <a:ext cx="29546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mov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rdi</a:t>
            </a:r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, [”hello”]</a:t>
            </a: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  <a:p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C6972-6C6A-9947-9126-9016B6B29C27}"/>
              </a:ext>
            </a:extLst>
          </p:cNvPr>
          <p:cNvSpPr txBox="1"/>
          <p:nvPr/>
        </p:nvSpPr>
        <p:spPr>
          <a:xfrm>
            <a:off x="2473807" y="4259083"/>
            <a:ext cx="187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call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printf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989B7EA-4F51-7740-9857-F91E596874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76976" y="4259083"/>
            <a:ext cx="2493905" cy="18403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C884-1164-EA48-910B-6EA82FF8103D}"/>
              </a:ext>
            </a:extLst>
          </p:cNvPr>
          <p:cNvSpPr/>
          <p:nvPr/>
        </p:nvSpPr>
        <p:spPr>
          <a:xfrm>
            <a:off x="2500311" y="2241440"/>
            <a:ext cx="3323617" cy="26146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459227-963F-1845-B472-DD1292790135}"/>
              </a:ext>
            </a:extLst>
          </p:cNvPr>
          <p:cNvSpPr txBox="1"/>
          <p:nvPr/>
        </p:nvSpPr>
        <p:spPr>
          <a:xfrm>
            <a:off x="2835964" y="5128592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Code in memory</a:t>
            </a:r>
          </a:p>
        </p:txBody>
      </p:sp>
    </p:spTree>
    <p:extLst>
      <p:ext uri="{BB962C8B-B14F-4D97-AF65-F5344CB8AC3E}">
        <p14:creationId xmlns:p14="http://schemas.microsoft.com/office/powerpoint/2010/main" val="39032579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9290766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char * 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62809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499177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/>
          <p:nvPr/>
        </p:nvCxnSpPr>
        <p:spPr>
          <a:xfrm>
            <a:off x="9529735" y="178198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94659"/>
              </p:ext>
            </p:extLst>
          </p:nvPr>
        </p:nvGraphicFramePr>
        <p:xfrm>
          <a:off x="7402186" y="1875184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69883" y="39566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4758572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3108C5-DE6D-0848-97E0-4AFB88F07E72}"/>
              </a:ext>
            </a:extLst>
          </p:cNvPr>
          <p:cNvSpPr/>
          <p:nvPr/>
        </p:nvSpPr>
        <p:spPr>
          <a:xfrm>
            <a:off x="7447280" y="1935872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</a:p>
        </p:txBody>
      </p:sp>
    </p:spTree>
    <p:extLst>
      <p:ext uri="{BB962C8B-B14F-4D97-AF65-F5344CB8AC3E}">
        <p14:creationId xmlns:p14="http://schemas.microsoft.com/office/powerpoint/2010/main" val="9629060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303522"/>
              </p:ext>
            </p:extLst>
          </p:nvPr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396774" y="268383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38663335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17416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accent6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3168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5826746-820E-8F48-A50C-72B2BBC0C4E3}"/>
              </a:ext>
            </a:extLst>
          </p:cNvPr>
          <p:cNvCxnSpPr/>
          <p:nvPr/>
        </p:nvCxnSpPr>
        <p:spPr>
          <a:xfrm rot="10800000" flipV="1">
            <a:off x="5799601" y="3634612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127C1F5-6F52-054F-BDC9-9157590FE386}"/>
              </a:ext>
            </a:extLst>
          </p:cNvPr>
          <p:cNvSpPr txBox="1"/>
          <p:nvPr/>
        </p:nvSpPr>
        <p:spPr>
          <a:xfrm>
            <a:off x="4158871" y="3865951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rdi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63798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2870562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9CAD1-F4FF-3C41-A987-66B2E3F1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F2F55-35B8-FF45-B47C-C64E52E94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ROPgadget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https://github.com/JonathanSalwan/ROPgadget</a:t>
            </a:r>
            <a:endParaRPr lang="en-US" dirty="0"/>
          </a:p>
          <a:p>
            <a:r>
              <a:rPr lang="en-US" dirty="0" err="1"/>
              <a:t>ropium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https://github.com/Boyan-MILANOV/ropium</a:t>
            </a:r>
            <a:endParaRPr lang="en-US" dirty="0"/>
          </a:p>
          <a:p>
            <a:endParaRPr lang="en-US" dirty="0"/>
          </a:p>
          <a:p>
            <a:pPr marL="50799" indent="0">
              <a:buNone/>
            </a:pPr>
            <a:r>
              <a:rPr lang="en-US" dirty="0"/>
              <a:t>ROP can be very creative </a:t>
            </a:r>
            <a:r>
              <a:rPr lang="en-US"/>
              <a:t>and fun!</a:t>
            </a:r>
            <a:endParaRPr lang="en-US" dirty="0"/>
          </a:p>
          <a:p>
            <a:pPr marL="50799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16DE1-A648-EE46-B679-EB9BE2C708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55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8727-77E4-3D42-8E81-344D82C3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69239-39D5-D94B-BC85-17A0D7A009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8E6BB-EC05-B64A-BA6F-A9664912A9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76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64B58D-148C-8544-9975-A4E16B05F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F394D-26A5-3947-884F-5F054C67FC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618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2B9DF7B9-0351-334A-AC17-20409DD9D608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Announcement</a:t>
            </a:r>
          </a:p>
        </p:txBody>
      </p:sp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2895F2F4-42CF-2C4C-8253-78001E4621D4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>
              <a:buSzPts val="2400"/>
            </a:pPr>
            <a:r>
              <a:rPr lang="en-US" sz="7200" dirty="0">
                <a:solidFill>
                  <a:schemeClr val="tx1"/>
                </a:solidFill>
              </a:rPr>
              <a:t>No Class Next Week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5901565"/>
      </p:ext>
    </p:extLst>
  </p:cSld>
  <p:clrMapOvr>
    <a:masterClrMapping/>
  </p:clrMapOvr>
  <p:transition>
    <p:fade thruBlk="1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2B9DF7B9-0351-334A-AC17-20409DD9D608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Announcement</a:t>
            </a:r>
          </a:p>
        </p:txBody>
      </p:sp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2895F2F4-42CF-2C4C-8253-78001E4621D4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43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Assignment 3 will be released next week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The grade of assignment 1 &amp; 2 will be released next week</a:t>
            </a:r>
          </a:p>
        </p:txBody>
      </p:sp>
    </p:spTree>
    <p:extLst>
      <p:ext uri="{BB962C8B-B14F-4D97-AF65-F5344CB8AC3E}">
        <p14:creationId xmlns:p14="http://schemas.microsoft.com/office/powerpoint/2010/main" val="2857359125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985C4-5DF3-364F-BE6C-3101FD6C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41799-6C8A-CA45-8F53-695AE4626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3200" dirty="0"/>
              <a:t>Instructions you hope to execute.</a:t>
            </a:r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What do you </a:t>
            </a:r>
            <a:r>
              <a:rPr lang="en-US" sz="3200" dirty="0" err="1"/>
              <a:t>wanna</a:t>
            </a:r>
            <a:r>
              <a:rPr lang="en-US" sz="3200" dirty="0"/>
              <a:t> execute?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9F8C4-5B90-8E44-B43B-5CB53A0779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56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7A321A-FED2-F94D-8F41-C1E55B959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6200A1-C072-A34B-85D7-3BE28D4DA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221" y="1854428"/>
            <a:ext cx="9290766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/>
              <a:t>nc</a:t>
            </a:r>
            <a:r>
              <a:rPr lang="en-US" dirty="0"/>
              <a:t> asu-cse545.com 6666</a:t>
            </a:r>
          </a:p>
          <a:p>
            <a:pPr marL="50799" indent="0">
              <a:buNone/>
            </a:pPr>
            <a:r>
              <a:rPr lang="en-US" dirty="0"/>
              <a:t>Binaries: </a:t>
            </a:r>
          </a:p>
          <a:p>
            <a:r>
              <a:rPr lang="en-US" sz="2000" dirty="0">
                <a:hlinkClick r:id="rId2"/>
              </a:rPr>
              <a:t>https://www.tiffanybao.com//courses/cse545/labs/week6/stack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https://www.tiffanybao.com//courses/cse545/labs/week6/libc-2.31.so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https://www.tiffanybao.com//courses/cse545/labs/week6/ld-2.31.so</a:t>
            </a:r>
            <a:endParaRPr lang="en-US" sz="2000" dirty="0"/>
          </a:p>
          <a:p>
            <a:pPr marL="50799" indent="0">
              <a:buNone/>
            </a:pPr>
            <a:r>
              <a:rPr lang="en-US" dirty="0"/>
              <a:t>Run the binary locally:</a:t>
            </a:r>
          </a:p>
          <a:p>
            <a:pPr marL="50799" indent="0">
              <a:buNone/>
            </a:pPr>
            <a:r>
              <a:rPr lang="en-US" sz="2000" dirty="0"/>
              <a:t>    </a:t>
            </a:r>
            <a:r>
              <a:rPr lang="en-US" sz="1800" dirty="0">
                <a:latin typeface="Courier" pitchFamily="2" charset="0"/>
              </a:rPr>
              <a:t>LD_PRELOAD=“[path of ld-2.31.so] [path of libc-2.31.so]” ./stack</a:t>
            </a:r>
          </a:p>
          <a:p>
            <a:pPr marL="50799" indent="0">
              <a:buNone/>
            </a:pPr>
            <a:r>
              <a:rPr lang="en-US" dirty="0"/>
              <a:t>Debug the binary in </a:t>
            </a:r>
            <a:r>
              <a:rPr lang="en-US" dirty="0" err="1"/>
              <a:t>gdb</a:t>
            </a:r>
            <a:r>
              <a:rPr lang="en-US" dirty="0"/>
              <a:t>:</a:t>
            </a:r>
          </a:p>
          <a:p>
            <a:pPr marL="50799" indent="0">
              <a:buNone/>
            </a:pPr>
            <a:r>
              <a:rPr lang="en-US" sz="2000" dirty="0"/>
              <a:t>   </a:t>
            </a:r>
            <a:r>
              <a:rPr lang="en-US" sz="1800" dirty="0">
                <a:latin typeface="Courier" pitchFamily="2" charset="0"/>
              </a:rPr>
              <a:t>set env LD_PRELOAD = [path of ld-2.31.so]  [path of libc-2.31.so]</a:t>
            </a:r>
            <a:endParaRPr lang="en-US" sz="2000" dirty="0">
              <a:latin typeface="Courier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467E52-5585-A645-A6DF-55C7C0DB7E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49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9AC9-A359-AF46-8D90-8E99B802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14A25-7558-5645-92A8-DFC3231DA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9EDBD-44E0-FA42-AB46-9341480EF9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9D2DEE-1705-6A46-8EEA-714F1C098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121" y="1366860"/>
            <a:ext cx="7468290" cy="41242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99C6AE-80E8-A04F-B4E2-172C8A402026}"/>
              </a:ext>
            </a:extLst>
          </p:cNvPr>
          <p:cNvSpPr/>
          <p:nvPr/>
        </p:nvSpPr>
        <p:spPr>
          <a:xfrm>
            <a:off x="2254121" y="5600853"/>
            <a:ext cx="26709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http://shell-</a:t>
            </a:r>
            <a:r>
              <a:rPr lang="en-US" dirty="0" err="1"/>
              <a:t>storm.org</a:t>
            </a:r>
            <a:r>
              <a:rPr lang="en-US" dirty="0"/>
              <a:t>/shellcode/</a:t>
            </a:r>
          </a:p>
        </p:txBody>
      </p:sp>
    </p:spTree>
    <p:extLst>
      <p:ext uri="{BB962C8B-B14F-4D97-AF65-F5344CB8AC3E}">
        <p14:creationId xmlns:p14="http://schemas.microsoft.com/office/powerpoint/2010/main" val="251910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605B-1A61-624D-9CAF-D3B115C8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1DF33-BECF-434A-A5B4-42DEF676D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2800" dirty="0"/>
              <a:t>”get the shell”: execute /bin/</a:t>
            </a:r>
            <a:r>
              <a:rPr lang="en-US" sz="2800" dirty="0" err="1"/>
              <a:t>sh</a:t>
            </a: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        so that attacker can act as if operating on the victim machine with a shell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or other purpose: e.g., read a secret file</a:t>
            </a:r>
          </a:p>
          <a:p>
            <a:pPr marL="50799" indent="0"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5B43C-7E22-3D43-8E81-7F69443117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33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F531-F8A1-394B-8CA7-753987F9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there so many kinds of shellcode?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75A81-A79E-AD4B-8ECC-E1289AA6D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sz="2800" dirty="0"/>
              <a:t>There may be special conditions on the inputs</a:t>
            </a:r>
          </a:p>
          <a:p>
            <a:r>
              <a:rPr lang="en-US" sz="2800" dirty="0"/>
              <a:t>e.g., no ‘\n’, no ‘\0’, readable, etc.</a:t>
            </a:r>
          </a:p>
          <a:p>
            <a:r>
              <a:rPr lang="en-US" sz="2800" dirty="0"/>
              <a:t>The buffer is not long enough.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19170-B17A-3E4A-BC2A-DEB56E5ED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13559"/>
      </p:ext>
    </p:extLst>
  </p:cSld>
  <p:clrMapOvr>
    <a:masterClrMapping/>
  </p:clrMapOvr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29277</TotalTime>
  <Words>2778</Words>
  <Application>Microsoft Macintosh PowerPoint</Application>
  <PresentationFormat>Widescreen</PresentationFormat>
  <Paragraphs>727</Paragraphs>
  <Slides>60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Arial</vt:lpstr>
      <vt:lpstr>Bangers</vt:lpstr>
      <vt:lpstr>Calibri</vt:lpstr>
      <vt:lpstr>Consolas</vt:lpstr>
      <vt:lpstr>Courier</vt:lpstr>
      <vt:lpstr>Impact</vt:lpstr>
      <vt:lpstr>Sniglet</vt:lpstr>
      <vt:lpstr>CSE545</vt:lpstr>
      <vt:lpstr>CSE 545 F2020, Week 6  Stack vulnerabilities: II  Tiffany Bao tbao@asu.edu</vt:lpstr>
      <vt:lpstr>Overview</vt:lpstr>
      <vt:lpstr>Stack Overflow + Shellcode</vt:lpstr>
      <vt:lpstr>PowerPoint Presentation</vt:lpstr>
      <vt:lpstr>PowerPoint Presentation</vt:lpstr>
      <vt:lpstr>Shellcode</vt:lpstr>
      <vt:lpstr>PowerPoint Presentation</vt:lpstr>
      <vt:lpstr>A common one</vt:lpstr>
      <vt:lpstr>Why are there so many kinds of shellcode?</vt:lpstr>
      <vt:lpstr>PowerPoint Presentation</vt:lpstr>
      <vt:lpstr>How to get shellcode</vt:lpstr>
      <vt:lpstr>How to write your own shellcode</vt:lpstr>
      <vt:lpstr>Compile Disassembly: method 1</vt:lpstr>
      <vt:lpstr>compile disassembly: method 2</vt:lpstr>
      <vt:lpstr>demo</vt:lpstr>
      <vt:lpstr>Stack Defense</vt:lpstr>
      <vt:lpstr>PowerPoint Presentation</vt:lpstr>
      <vt:lpstr>Stack canary</vt:lpstr>
      <vt:lpstr>Stack canary</vt:lpstr>
      <vt:lpstr>Canary value</vt:lpstr>
      <vt:lpstr>PowerPoint Presentation</vt:lpstr>
      <vt:lpstr>PowerPoint Presentation</vt:lpstr>
      <vt:lpstr>Canary value</vt:lpstr>
      <vt:lpstr>Bypassing Stack Canary</vt:lpstr>
      <vt:lpstr>Leak the canary value</vt:lpstr>
      <vt:lpstr>Overwrite predefined canary</vt:lpstr>
      <vt:lpstr>Hijack __stack_chk_fail</vt:lpstr>
      <vt:lpstr>PowerPoint Presentation</vt:lpstr>
      <vt:lpstr>ASLR: Address space layout randomization</vt:lpstr>
      <vt:lpstr>jmp *rsp: bypass aslr</vt:lpstr>
      <vt:lpstr>jmp *rsp: bypass aslr</vt:lpstr>
      <vt:lpstr>jmp *rsp: bypass aslr</vt:lpstr>
      <vt:lpstr>DEMO</vt:lpstr>
      <vt:lpstr>PowerPoint Presentation</vt:lpstr>
      <vt:lpstr>W^X: write xor execute</vt:lpstr>
      <vt:lpstr>How to Bypass W^X?</vt:lpstr>
      <vt:lpstr>How to Bypass W^X?</vt:lpstr>
      <vt:lpstr>How to avoid stack overflow</vt:lpstr>
      <vt:lpstr>checking binary security setup</vt:lpstr>
      <vt:lpstr>Turn on/off Security Setup</vt:lpstr>
      <vt:lpstr>Stack Overflow + ROP</vt:lpstr>
      <vt:lpstr>PowerPoint Presentation</vt:lpstr>
      <vt:lpstr>IDEA</vt:lpstr>
      <vt:lpstr>ROP: Return-oriented programming</vt:lpstr>
      <vt:lpstr>PowerPoint Presentation</vt:lpstr>
      <vt:lpstr>ROP: Return-oriented programming</vt:lpstr>
      <vt:lpstr>ROP: Return-oriented programming</vt:lpstr>
      <vt:lpstr>RET</vt:lpstr>
      <vt:lpstr>RET + RET</vt:lpstr>
      <vt:lpstr>RET + RET</vt:lpstr>
      <vt:lpstr>Example</vt:lpstr>
      <vt:lpstr>Example</vt:lpstr>
      <vt:lpstr>Example</vt:lpstr>
      <vt:lpstr>Example</vt:lpstr>
      <vt:lpstr>Tool</vt:lpstr>
      <vt:lpstr>demo?</vt:lpstr>
      <vt:lpstr>in-class Lab</vt:lpstr>
      <vt:lpstr>PowerPoint Presentation</vt:lpstr>
      <vt:lpstr>PowerPoint Presentation</vt:lpstr>
      <vt:lpstr>In-class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733</cp:revision>
  <dcterms:created xsi:type="dcterms:W3CDTF">2020-08-23T16:00:53Z</dcterms:created>
  <dcterms:modified xsi:type="dcterms:W3CDTF">2020-09-24T15:53:39Z</dcterms:modified>
</cp:coreProperties>
</file>